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67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4BC9B"/>
    <a:srgbClr val="5B8C4B"/>
    <a:srgbClr val="503934"/>
    <a:srgbClr val="7C4D25"/>
    <a:srgbClr val="2C3C4F"/>
    <a:srgbClr val="39464E"/>
    <a:srgbClr val="29C1AF"/>
    <a:srgbClr val="3CD6C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599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3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50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7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845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40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9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90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662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853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4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93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6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7129-8892-4527-B9B5-28EADF5A0760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6E-4D3B-46EE-9AF0-FB58E9E24676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9CD-0126-458A-886B-6FC07AA530CC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8A32-C64F-48FE-9F74-7D1FFF5C519B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CAD1-252D-44EF-B951-2C3EF1E1B8D5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A9ED7-D303-4DD7-9EFB-4DEB198A20E1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655-976F-4B60-BFD7-A21C85921715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A360-1CC1-4DCF-86A5-1A446DB958B0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1B42-CABE-4B2F-90EA-E11C6CD8DA02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8E63-69BD-458C-A5A8-C5FC19FB1F0B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560D-8B6D-4458-A1D3-F697C06A5EBE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0B41-2FE8-497A-8AFC-2BF5483874BC}" type="datetime1">
              <a:rPr lang="en-US" smtClean="0"/>
              <a:pPr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F44E5-9FB8-4181-B433-C93897A9A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endParaRPr lang="pt-BR" sz="5500" b="1" spc="600" dirty="0">
              <a:solidFill>
                <a:schemeClr val="bg1"/>
              </a:solidFill>
              <a:latin typeface="+mj-lt"/>
              <a:ea typeface="Andale Mono" charset="0"/>
              <a:cs typeface="Andale Mono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o-RO" sz="5500" b="1" spc="600" dirty="0">
                <a:solidFill>
                  <a:schemeClr val="bg1"/>
                </a:solidFill>
                <a:latin typeface="+mj-lt"/>
                <a:ea typeface="Andale Mono" charset="0"/>
                <a:cs typeface="Andale Mono" charset="0"/>
              </a:rPr>
              <a:t>LUMEA DRONELOR</a:t>
            </a:r>
            <a:endParaRPr lang="pt-BR" sz="5500" b="1" spc="600" dirty="0">
              <a:solidFill>
                <a:srgbClr val="2C3C4F"/>
              </a:solidFill>
              <a:latin typeface="+mj-lt"/>
              <a:ea typeface="Andale Mono" charset="0"/>
              <a:cs typeface="Andale Mono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3446649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300" dirty="0" smtClean="0">
                <a:solidFill>
                  <a:srgbClr val="54BC9B"/>
                </a:solidFill>
              </a:rPr>
              <a:t>Aplicaţie </a:t>
            </a:r>
            <a:r>
              <a:rPr lang="ro-RO" sz="3000" b="1" spc="300" dirty="0">
                <a:solidFill>
                  <a:srgbClr val="54BC9B"/>
                </a:solidFill>
              </a:rPr>
              <a:t>Drone</a:t>
            </a:r>
            <a:r>
              <a:rPr lang="pt-BR" sz="3000" b="1" spc="300" dirty="0">
                <a:solidFill>
                  <a:srgbClr val="54BC9B"/>
                </a:solidFill>
              </a:rPr>
              <a:t>: Agricultur</a:t>
            </a:r>
            <a:r>
              <a:rPr lang="ro-RO" sz="3000" b="1" spc="300" dirty="0">
                <a:solidFill>
                  <a:srgbClr val="54BC9B"/>
                </a:solidFill>
              </a:rPr>
              <a:t>a</a:t>
            </a:r>
            <a:endParaRPr lang="en-US" sz="3000" b="1" spc="300" dirty="0">
              <a:solidFill>
                <a:srgbClr val="54BC9B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088" y="5865543"/>
            <a:ext cx="1901824" cy="54251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148" y="1798180"/>
            <a:ext cx="825703" cy="766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u="sng" spc="100" dirty="0">
                <a:solidFill>
                  <a:srgbClr val="54BC9B"/>
                </a:solidFill>
              </a:rPr>
              <a:t>Livada de meri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chemeClr val="bg1"/>
                </a:solidFill>
              </a:rPr>
              <a:t>Eliminarea </a:t>
            </a:r>
            <a:r>
              <a:rPr lang="ro-RO" sz="3000" b="1" spc="100" dirty="0" smtClean="0">
                <a:solidFill>
                  <a:schemeClr val="bg1"/>
                </a:solidFill>
              </a:rPr>
              <a:t>dăunătorilor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viermi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</a:t>
            </a:r>
            <a:r>
              <a:rPr lang="ro-RO" sz="3000" b="1" spc="100" dirty="0">
                <a:solidFill>
                  <a:srgbClr val="54BC9B"/>
                </a:solidFill>
              </a:rPr>
              <a:t>mere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>
                <a:solidFill>
                  <a:schemeClr val="bg1"/>
                </a:solidFill>
              </a:rPr>
              <a:t>Tr</a:t>
            </a:r>
            <a:r>
              <a:rPr lang="ro-RO" sz="3000" b="1" spc="100" dirty="0" err="1">
                <a:solidFill>
                  <a:schemeClr val="bg1"/>
                </a:solidFill>
              </a:rPr>
              <a:t>atament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Un amestec din </a:t>
            </a:r>
            <a:r>
              <a:rPr lang="pt-BR" sz="3000" b="1" spc="100" dirty="0">
                <a:solidFill>
                  <a:srgbClr val="54BC9B"/>
                </a:solidFill>
              </a:rPr>
              <a:t>Decis Mega 50 EW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Produse pentru tratarea </a:t>
            </a:r>
            <a:r>
              <a:rPr lang="ro-RO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dăunătorilor</a:t>
            </a:r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Probleme pentru </a:t>
            </a:r>
            <a:r>
              <a:rPr lang="ro-RO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u="sng" spc="100" dirty="0">
                <a:solidFill>
                  <a:srgbClr val="54BC9B"/>
                </a:solidFill>
              </a:rPr>
              <a:t>Livada de dude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chemeClr val="bg1"/>
                </a:solidFill>
              </a:rPr>
              <a:t>Eliminarea </a:t>
            </a:r>
            <a:r>
              <a:rPr lang="ro-RO" sz="3000" b="1" spc="100" dirty="0" smtClean="0">
                <a:solidFill>
                  <a:schemeClr val="bg1"/>
                </a:solidFill>
              </a:rPr>
              <a:t>dăunătorilor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ro-RO" sz="3000" b="1" spc="100" dirty="0" smtClean="0">
                <a:solidFill>
                  <a:schemeClr val="bg1"/>
                </a:solidFill>
              </a:rPr>
              <a:t>Apariţia </a:t>
            </a:r>
            <a:r>
              <a:rPr lang="ro-RO" sz="3000" b="1" spc="100" dirty="0">
                <a:solidFill>
                  <a:schemeClr val="bg1"/>
                </a:solidFill>
              </a:rPr>
              <a:t>omidelor    </a:t>
            </a:r>
            <a:r>
              <a:rPr lang="ro-RO" sz="3000" b="1" spc="100" dirty="0">
                <a:solidFill>
                  <a:srgbClr val="54BC9B"/>
                </a:solidFill>
              </a:rPr>
              <a:t>H</a:t>
            </a:r>
            <a:r>
              <a:rPr lang="pt-BR" sz="3000" b="1" spc="100" dirty="0">
                <a:solidFill>
                  <a:srgbClr val="54BC9B"/>
                </a:solidFill>
              </a:rPr>
              <a:t>yphantria cunea</a:t>
            </a:r>
          </a:p>
          <a:p>
            <a:r>
              <a:rPr lang="pt-BR" sz="3000" b="1" spc="100" dirty="0">
                <a:solidFill>
                  <a:schemeClr val="bg1"/>
                </a:solidFill>
              </a:rPr>
              <a:t>Tr</a:t>
            </a:r>
            <a:r>
              <a:rPr lang="ro-RO" sz="3000" b="1" spc="100" dirty="0" err="1">
                <a:solidFill>
                  <a:schemeClr val="bg1"/>
                </a:solidFill>
              </a:rPr>
              <a:t>atament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Sprayul pentru insecticide </a:t>
            </a:r>
            <a:r>
              <a:rPr lang="pt-BR" sz="3000" b="1" spc="100" dirty="0">
                <a:solidFill>
                  <a:srgbClr val="54BC9B"/>
                </a:solidFill>
              </a:rPr>
              <a:t>CALYPSO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Produse pentru tratarea </a:t>
            </a:r>
            <a:r>
              <a:rPr lang="ro-RO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dăunătorilor</a:t>
            </a:r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Probleme pentru </a:t>
            </a:r>
            <a:r>
              <a:rPr lang="ro-RO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79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100" dirty="0" smtClean="0">
                <a:solidFill>
                  <a:srgbClr val="54BC9B"/>
                </a:solidFill>
              </a:rPr>
              <a:t>Î</a:t>
            </a:r>
            <a:r>
              <a:rPr lang="pt-BR" sz="3000" b="1" spc="100" dirty="0" smtClean="0">
                <a:solidFill>
                  <a:srgbClr val="54BC9B"/>
                </a:solidFill>
              </a:rPr>
              <a:t>n </a:t>
            </a:r>
            <a:r>
              <a:rPr lang="ro-RO" sz="3000" b="1" spc="100" dirty="0">
                <a:solidFill>
                  <a:srgbClr val="54BC9B"/>
                </a:solidFill>
              </a:rPr>
              <a:t>concluzie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dronele mai pot fi folosite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agricultură </a:t>
            </a:r>
            <a:r>
              <a:rPr lang="ro-RO" sz="3000" b="1" spc="100" dirty="0">
                <a:solidFill>
                  <a:srgbClr val="54BC9B"/>
                </a:solidFill>
              </a:rPr>
              <a:t>ş</a:t>
            </a:r>
            <a:r>
              <a:rPr lang="ro-RO" sz="3000" b="1" spc="100" dirty="0" smtClean="0">
                <a:solidFill>
                  <a:srgbClr val="54BC9B"/>
                </a:solidFill>
              </a:rPr>
              <a:t>i pentru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ro-RO" sz="3000" b="1" spc="100" dirty="0">
                <a:solidFill>
                  <a:schemeClr val="bg1"/>
                </a:solidFill>
              </a:rPr>
              <a:t>vindecarea zonelor afectate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pt-BR" sz="3000" b="1" spc="100" dirty="0">
                <a:solidFill>
                  <a:schemeClr val="bg1"/>
                </a:solidFill>
              </a:rPr>
              <a:t>de</a:t>
            </a:r>
            <a:r>
              <a:rPr lang="ro-RO" sz="3000" b="1" spc="100" dirty="0" smtClean="0">
                <a:solidFill>
                  <a:schemeClr val="bg1"/>
                </a:solidFill>
              </a:rPr>
              <a:t>spădurire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ş</a:t>
            </a:r>
            <a:r>
              <a:rPr lang="ro-RO" sz="3000" b="1" spc="100" dirty="0" smtClean="0">
                <a:solidFill>
                  <a:srgbClr val="54BC9B"/>
                </a:solidFill>
              </a:rPr>
              <a:t>i </a:t>
            </a:r>
            <a:r>
              <a:rPr lang="ro-RO" sz="3000" b="1" spc="100" dirty="0" smtClean="0">
                <a:solidFill>
                  <a:schemeClr val="bg1"/>
                </a:solidFill>
              </a:rPr>
              <a:t>recunoaşterea </a:t>
            </a:r>
            <a:r>
              <a:rPr lang="ro-RO" sz="3000" b="1" spc="100" dirty="0">
                <a:solidFill>
                  <a:schemeClr val="bg1"/>
                </a:solidFill>
              </a:rPr>
              <a:t>unor noi </a:t>
            </a:r>
            <a:r>
              <a:rPr lang="ro-RO" sz="3000" b="1" spc="100" dirty="0" smtClean="0">
                <a:solidFill>
                  <a:schemeClr val="bg1"/>
                </a:solidFill>
              </a:rPr>
              <a:t>pamânturi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Aplicaţie 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3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808721" y="4710271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100" dirty="0">
                <a:solidFill>
                  <a:schemeClr val="bg1"/>
                </a:solidFill>
              </a:rPr>
              <a:t>Fermierii japonezi folosesc modelele de </a:t>
            </a:r>
            <a:r>
              <a:rPr lang="ro-RO" sz="3000" b="1" spc="100" dirty="0" err="1">
                <a:solidFill>
                  <a:schemeClr val="bg1"/>
                </a:solidFill>
              </a:rPr>
              <a:t>drone</a:t>
            </a:r>
            <a:r>
              <a:rPr lang="ro-RO" sz="3000" b="1" spc="100" dirty="0">
                <a:solidFill>
                  <a:schemeClr val="bg1"/>
                </a:solidFill>
              </a:rPr>
              <a:t> </a:t>
            </a:r>
            <a:r>
              <a:rPr lang="pt-BR" sz="3000" b="1" spc="100" dirty="0">
                <a:solidFill>
                  <a:schemeClr val="bg1"/>
                </a:solidFill>
              </a:rPr>
              <a:t> Yamaha's R-50 </a:t>
            </a:r>
            <a:r>
              <a:rPr lang="ro-RO" sz="3000" b="1" spc="100" dirty="0">
                <a:solidFill>
                  <a:schemeClr val="bg1"/>
                </a:solidFill>
              </a:rPr>
              <a:t>si</a:t>
            </a:r>
            <a:r>
              <a:rPr lang="pt-BR" sz="3000" b="1" spc="100" dirty="0">
                <a:solidFill>
                  <a:schemeClr val="bg1"/>
                </a:solidFill>
              </a:rPr>
              <a:t> RMAX </a:t>
            </a:r>
            <a:r>
              <a:rPr lang="ro-RO" sz="3000" b="1" spc="100" dirty="0">
                <a:solidFill>
                  <a:schemeClr val="bg1"/>
                </a:solidFill>
              </a:rPr>
              <a:t>pentru </a:t>
            </a:r>
            <a:r>
              <a:rPr lang="ro-RO" sz="3000" b="1" spc="100" dirty="0" smtClean="0">
                <a:solidFill>
                  <a:schemeClr val="bg1"/>
                </a:solidFill>
              </a:rPr>
              <a:t>a-şi </a:t>
            </a:r>
            <a:r>
              <a:rPr lang="ro-RO" sz="3000" b="1" spc="100" dirty="0">
                <a:solidFill>
                  <a:schemeClr val="bg1"/>
                </a:solidFill>
              </a:rPr>
              <a:t>uda culturile </a:t>
            </a:r>
            <a:r>
              <a:rPr lang="ro-RO" sz="3000" b="1" spc="100" dirty="0" smtClean="0">
                <a:solidFill>
                  <a:schemeClr val="bg1"/>
                </a:solidFill>
              </a:rPr>
              <a:t>î</a:t>
            </a:r>
            <a:r>
              <a:rPr lang="ro-RO" sz="3000" b="1" spc="100" dirty="0" smtClean="0">
                <a:solidFill>
                  <a:schemeClr val="bg1"/>
                </a:solidFill>
              </a:rPr>
              <a:t>nca </a:t>
            </a:r>
            <a:r>
              <a:rPr lang="ro-RO" sz="3000" b="1" spc="100" dirty="0">
                <a:solidFill>
                  <a:schemeClr val="bg1"/>
                </a:solidFill>
              </a:rPr>
              <a:t>din </a:t>
            </a:r>
            <a:r>
              <a:rPr lang="pt-BR" sz="3000" b="1" spc="100" dirty="0">
                <a:solidFill>
                  <a:schemeClr val="bg1"/>
                </a:solidFill>
              </a:rPr>
              <a:t>1987.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307685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smtClean="0">
                <a:solidFill>
                  <a:srgbClr val="5B8C4B"/>
                </a:solidFill>
                <a:ea typeface="Andale Mono" charset="0"/>
                <a:cs typeface="Andale Mono" charset="0"/>
              </a:rPr>
              <a:t>Aplicaţie </a:t>
            </a:r>
            <a:r>
              <a:rPr lang="ro-RO" sz="3400" b="1" spc="600" dirty="0">
                <a:solidFill>
                  <a:srgbClr val="5B8C4B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rgbClr val="5B8C4B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 dirty="0">
                <a:solidFill>
                  <a:srgbClr val="5B8C4B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rgbClr val="5B8C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9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100" dirty="0">
                <a:solidFill>
                  <a:srgbClr val="54BC9B"/>
                </a:solidFill>
              </a:rPr>
              <a:t>Î</a:t>
            </a:r>
            <a:r>
              <a:rPr lang="ro-RO" sz="3000" b="1" spc="100" dirty="0" smtClean="0">
                <a:solidFill>
                  <a:srgbClr val="54BC9B"/>
                </a:solidFill>
              </a:rPr>
              <a:t>n </a:t>
            </a:r>
            <a:r>
              <a:rPr lang="ro-RO" sz="3000" b="1" spc="100" dirty="0">
                <a:solidFill>
                  <a:srgbClr val="54BC9B"/>
                </a:solidFill>
              </a:rPr>
              <a:t>America</a:t>
            </a:r>
            <a:r>
              <a:rPr lang="ro-RO" sz="3000" b="1" spc="100" dirty="0" smtClean="0">
                <a:solidFill>
                  <a:srgbClr val="54BC9B"/>
                </a:solidFill>
              </a:rPr>
              <a:t>, unele iniţiative </a:t>
            </a:r>
            <a:r>
              <a:rPr lang="ro-RO" sz="3000" b="1" spc="100" dirty="0">
                <a:solidFill>
                  <a:srgbClr val="54BC9B"/>
                </a:solidFill>
              </a:rPr>
              <a:t>agricole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ro-RO" sz="3000" b="1" spc="100" dirty="0">
                <a:solidFill>
                  <a:srgbClr val="54BC9B"/>
                </a:solidFill>
              </a:rPr>
              <a:t>folosesc dronele pentru </a:t>
            </a:r>
            <a:r>
              <a:rPr lang="ro-RO" sz="3000" b="1" spc="100" dirty="0" smtClean="0">
                <a:solidFill>
                  <a:srgbClr val="54BC9B"/>
                </a:solidFill>
              </a:rPr>
              <a:t>a-şi </a:t>
            </a:r>
            <a:r>
              <a:rPr lang="ro-RO" sz="3000" b="1" spc="100" dirty="0">
                <a:solidFill>
                  <a:srgbClr val="54BC9B"/>
                </a:solidFill>
              </a:rPr>
              <a:t>pulveriza culturile</a:t>
            </a:r>
            <a:r>
              <a:rPr lang="ro-RO" sz="3000" b="1" spc="100" dirty="0" smtClean="0">
                <a:solidFill>
                  <a:srgbClr val="54BC9B"/>
                </a:solidFill>
              </a:rPr>
              <a:t>, deoarece </a:t>
            </a:r>
            <a:r>
              <a:rPr lang="ro-RO" sz="3000" b="1" spc="100" dirty="0">
                <a:solidFill>
                  <a:srgbClr val="54BC9B"/>
                </a:solidFill>
              </a:rPr>
              <a:t>acestea sunt adesea </a:t>
            </a:r>
            <a:r>
              <a:rPr lang="ro-RO" sz="3000" b="1" spc="100" dirty="0">
                <a:solidFill>
                  <a:schemeClr val="bg1"/>
                </a:solidFill>
              </a:rPr>
              <a:t>mai </a:t>
            </a:r>
            <a:r>
              <a:rPr lang="ro-RO" sz="3000" b="1" spc="100" dirty="0" smtClean="0">
                <a:solidFill>
                  <a:schemeClr val="bg1"/>
                </a:solidFill>
              </a:rPr>
              <a:t>puţin </a:t>
            </a:r>
            <a:r>
              <a:rPr lang="ro-RO" sz="3000" b="1" spc="100" dirty="0">
                <a:solidFill>
                  <a:schemeClr val="bg1"/>
                </a:solidFill>
              </a:rPr>
              <a:t>costisitoare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decât </a:t>
            </a:r>
            <a:r>
              <a:rPr lang="ro-RO" sz="3000" b="1" spc="100" dirty="0">
                <a:solidFill>
                  <a:srgbClr val="54BC9B"/>
                </a:solidFill>
              </a:rPr>
              <a:t>un elicopter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mărime naturală</a:t>
            </a:r>
            <a:r>
              <a:rPr lang="pt-BR" sz="3000" b="1" spc="100" dirty="0" smtClean="0">
                <a:solidFill>
                  <a:srgbClr val="54BC9B"/>
                </a:solidFill>
              </a:rPr>
              <a:t>.</a:t>
            </a:r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Aplicaţie 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93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100" dirty="0">
                <a:solidFill>
                  <a:srgbClr val="54BC9B"/>
                </a:solidFill>
              </a:rPr>
              <a:t>Dronele mai au </a:t>
            </a:r>
            <a:r>
              <a:rPr lang="ro-RO" sz="3000" b="1" spc="100" dirty="0" smtClean="0">
                <a:solidFill>
                  <a:srgbClr val="54BC9B"/>
                </a:solidFill>
              </a:rPr>
              <a:t>şi altă folosinţă </a:t>
            </a:r>
            <a:r>
              <a:rPr lang="ro-RO" sz="3000" b="1" spc="100" dirty="0">
                <a:solidFill>
                  <a:srgbClr val="54BC9B"/>
                </a:solidFill>
              </a:rPr>
              <a:t>pentru </a:t>
            </a:r>
            <a:r>
              <a:rPr lang="ro-RO" sz="3000" b="1" spc="100" dirty="0" smtClean="0">
                <a:solidFill>
                  <a:srgbClr val="54BC9B"/>
                </a:solidFill>
              </a:rPr>
              <a:t>fermieri; cum </a:t>
            </a:r>
            <a:r>
              <a:rPr lang="ro-RO" sz="3000" b="1" spc="100" dirty="0">
                <a:solidFill>
                  <a:srgbClr val="54BC9B"/>
                </a:solidFill>
              </a:rPr>
              <a:t>ar fi </a:t>
            </a:r>
            <a:r>
              <a:rPr lang="pt-BR" sz="3000" b="1" spc="100" dirty="0">
                <a:solidFill>
                  <a:schemeClr val="bg1"/>
                </a:solidFill>
              </a:rPr>
              <a:t>monitori</a:t>
            </a:r>
            <a:r>
              <a:rPr lang="ro-RO" sz="3000" b="1" spc="100" dirty="0">
                <a:solidFill>
                  <a:schemeClr val="bg1"/>
                </a:solidFill>
              </a:rPr>
              <a:t>zarea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ro-RO" sz="3000" b="1" spc="100" dirty="0">
                <a:solidFill>
                  <a:schemeClr val="bg1"/>
                </a:solidFill>
              </a:rPr>
              <a:t>modului de </a:t>
            </a:r>
            <a:r>
              <a:rPr lang="ro-RO" sz="3000" b="1" spc="100" dirty="0" smtClean="0">
                <a:solidFill>
                  <a:schemeClr val="bg1"/>
                </a:solidFill>
              </a:rPr>
              <a:t>viaţă </a:t>
            </a:r>
            <a:r>
              <a:rPr lang="ro-RO" sz="3000" b="1" spc="100" dirty="0">
                <a:solidFill>
                  <a:schemeClr val="bg1"/>
                </a:solidFill>
              </a:rPr>
              <a:t>al </a:t>
            </a:r>
            <a:r>
              <a:rPr lang="ro-RO" sz="3000" b="1" spc="100" dirty="0" smtClean="0">
                <a:solidFill>
                  <a:schemeClr val="bg1"/>
                </a:solidFill>
              </a:rPr>
              <a:t>animalelor</a:t>
            </a:r>
            <a:r>
              <a:rPr lang="pt-BR" sz="3000" b="1" spc="100" dirty="0" smtClean="0">
                <a:solidFill>
                  <a:srgbClr val="54BC9B"/>
                </a:solidFill>
              </a:rPr>
              <a:t>,</a:t>
            </a:r>
            <a:r>
              <a:rPr lang="ro-RO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chemeClr val="bg1"/>
                </a:solidFill>
              </a:rPr>
              <a:t>culturilor</a:t>
            </a:r>
            <a:r>
              <a:rPr lang="pt-BR" sz="3000" b="1" spc="100" dirty="0" smtClean="0">
                <a:solidFill>
                  <a:schemeClr val="bg1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ş</a:t>
            </a:r>
            <a:r>
              <a:rPr lang="ro-RO" sz="3000" b="1" spc="100" dirty="0" smtClean="0">
                <a:solidFill>
                  <a:srgbClr val="54BC9B"/>
                </a:solidFill>
              </a:rPr>
              <a:t>i</a:t>
            </a:r>
            <a:r>
              <a:rPr lang="pt-BR" sz="3000" b="1" spc="100" dirty="0" smtClean="0">
                <a:solidFill>
                  <a:srgbClr val="54BC9B"/>
                </a:solidFill>
              </a:rPr>
              <a:t> </a:t>
            </a:r>
            <a:r>
              <a:rPr lang="ro-RO" sz="3000" b="1" spc="100" dirty="0">
                <a:solidFill>
                  <a:schemeClr val="bg1"/>
                </a:solidFill>
              </a:rPr>
              <a:t>nivelurile apei</a:t>
            </a:r>
            <a:r>
              <a:rPr lang="pt-BR" sz="3000" b="1" spc="100" dirty="0">
                <a:solidFill>
                  <a:srgbClr val="54BC9B"/>
                </a:solidFill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Aplicaţie 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4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392716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chemeClr val="bg1"/>
                </a:solidFill>
              </a:rPr>
              <a:t>Aplicaţia </a:t>
            </a:r>
            <a:r>
              <a:rPr lang="ro-RO" sz="3000" b="1" spc="100" dirty="0">
                <a:solidFill>
                  <a:schemeClr val="bg1"/>
                </a:solidFill>
              </a:rPr>
              <a:t>de baza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î</a:t>
            </a:r>
            <a:r>
              <a:rPr lang="pt-BR" sz="3000" b="1" spc="100" dirty="0" smtClean="0">
                <a:solidFill>
                  <a:srgbClr val="54BC9B"/>
                </a:solidFill>
              </a:rPr>
              <a:t>n </a:t>
            </a:r>
            <a:r>
              <a:rPr lang="pt-BR" sz="3000" b="1" spc="100" dirty="0">
                <a:solidFill>
                  <a:srgbClr val="54BC9B"/>
                </a:solidFill>
              </a:rPr>
              <a:t>agricultur</a:t>
            </a:r>
            <a:r>
              <a:rPr lang="ro-RO" sz="3000" b="1" spc="100" dirty="0">
                <a:solidFill>
                  <a:srgbClr val="54BC9B"/>
                </a:solidFill>
              </a:rPr>
              <a:t>a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  <a:r>
              <a:rPr lang="ro-RO" sz="3000" b="1" spc="100" dirty="0" smtClean="0">
                <a:solidFill>
                  <a:srgbClr val="54BC9B"/>
                </a:solidFill>
              </a:rPr>
              <a:t>este</a:t>
            </a:r>
            <a:r>
              <a:rPr lang="pt-BR" sz="3000" b="1" spc="100" dirty="0" smtClean="0">
                <a:solidFill>
                  <a:srgbClr val="54BC9B"/>
                </a:solidFill>
              </a:rPr>
              <a:t>: </a:t>
            </a:r>
            <a:r>
              <a:rPr lang="ro-RO" sz="3000" b="1" spc="100" dirty="0" smtClean="0">
                <a:solidFill>
                  <a:srgbClr val="54BC9B"/>
                </a:solidFill>
              </a:rPr>
              <a:t>i</a:t>
            </a:r>
            <a:r>
              <a:rPr lang="ro-RO" sz="3000" b="1" spc="100" dirty="0" smtClean="0">
                <a:solidFill>
                  <a:srgbClr val="54BC9B"/>
                </a:solidFill>
              </a:rPr>
              <a:t>dentificarea </a:t>
            </a:r>
            <a:r>
              <a:rPr lang="ro-RO" sz="3000" b="1" spc="100" dirty="0">
                <a:solidFill>
                  <a:srgbClr val="54BC9B"/>
                </a:solidFill>
              </a:rPr>
              <a:t>factorilor care apar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</a:t>
            </a:r>
            <a:r>
              <a:rPr lang="ro-RO" sz="3000" b="1" spc="100" dirty="0">
                <a:solidFill>
                  <a:srgbClr val="54BC9B"/>
                </a:solidFill>
              </a:rPr>
              <a:t>fiecare an si </a:t>
            </a:r>
            <a:r>
              <a:rPr lang="ro-RO" sz="3000" b="1" spc="100" dirty="0" smtClean="0">
                <a:solidFill>
                  <a:srgbClr val="54BC9B"/>
                </a:solidFill>
              </a:rPr>
              <a:t>dăunează </a:t>
            </a:r>
            <a:r>
              <a:rPr lang="ro-RO" sz="3000" b="1" spc="100" dirty="0">
                <a:solidFill>
                  <a:srgbClr val="54BC9B"/>
                </a:solidFill>
              </a:rPr>
              <a:t>recoltei.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Aplicaţie 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417553"/>
            <a:ext cx="4320480" cy="28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7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100" dirty="0">
                <a:solidFill>
                  <a:srgbClr val="54BC9B"/>
                </a:solidFill>
              </a:rPr>
              <a:t>De asemenea</a:t>
            </a:r>
            <a:r>
              <a:rPr lang="ro-RO" sz="3000" b="1" spc="100" dirty="0" smtClean="0">
                <a:solidFill>
                  <a:srgbClr val="54BC9B"/>
                </a:solidFill>
              </a:rPr>
              <a:t>, unele </a:t>
            </a:r>
            <a:r>
              <a:rPr lang="ro-RO" sz="3000" b="1" spc="100" dirty="0">
                <a:solidFill>
                  <a:srgbClr val="54BC9B"/>
                </a:solidFill>
              </a:rPr>
              <a:t>drone mai sofisticate au fost folosite </a:t>
            </a:r>
            <a:r>
              <a:rPr lang="ro-RO" sz="3000" b="1" spc="100" dirty="0" smtClean="0">
                <a:solidFill>
                  <a:srgbClr val="54BC9B"/>
                </a:solidFill>
              </a:rPr>
              <a:t>şi </a:t>
            </a:r>
            <a:r>
              <a:rPr lang="ro-RO" sz="3000" b="1" spc="100" dirty="0">
                <a:solidFill>
                  <a:srgbClr val="54BC9B"/>
                </a:solidFill>
              </a:rPr>
              <a:t>pentru </a:t>
            </a:r>
            <a:r>
              <a:rPr lang="pt-BR" sz="3000" b="1" spc="100" dirty="0">
                <a:solidFill>
                  <a:schemeClr val="bg1"/>
                </a:solidFill>
              </a:rPr>
              <a:t>crea</a:t>
            </a:r>
            <a:r>
              <a:rPr lang="ro-RO" sz="3000" b="1" spc="100" dirty="0">
                <a:solidFill>
                  <a:schemeClr val="bg1"/>
                </a:solidFill>
              </a:rPr>
              <a:t>rea de imagini 3D</a:t>
            </a:r>
            <a:r>
              <a:rPr lang="pt-BR" sz="3000" b="1" spc="100" dirty="0">
                <a:solidFill>
                  <a:schemeClr val="bg1"/>
                </a:solidFill>
              </a:rPr>
              <a:t> </a:t>
            </a:r>
            <a:r>
              <a:rPr lang="ro-RO" sz="3000" b="1" spc="100" dirty="0">
                <a:solidFill>
                  <a:srgbClr val="54BC9B"/>
                </a:solidFill>
              </a:rPr>
              <a:t>ale unor peisaje </a:t>
            </a:r>
            <a:r>
              <a:rPr lang="ro-RO" sz="3000" b="1" spc="100" dirty="0" smtClean="0">
                <a:solidFill>
                  <a:srgbClr val="54BC9B"/>
                </a:solidFill>
              </a:rPr>
              <a:t>ajutând </a:t>
            </a:r>
            <a:r>
              <a:rPr lang="ro-RO" sz="3000" b="1" spc="100" dirty="0">
                <a:solidFill>
                  <a:srgbClr val="54BC9B"/>
                </a:solidFill>
              </a:rPr>
              <a:t>la planificarea viitoarelor </a:t>
            </a:r>
            <a:r>
              <a:rPr lang="ro-RO" sz="3000" b="1" spc="100" dirty="0" smtClean="0">
                <a:solidFill>
                  <a:srgbClr val="54BC9B"/>
                </a:solidFill>
              </a:rPr>
              <a:t>construcţii </a:t>
            </a:r>
            <a:r>
              <a:rPr lang="ro-RO" sz="3000" b="1" spc="100" dirty="0">
                <a:solidFill>
                  <a:srgbClr val="54BC9B"/>
                </a:solidFill>
              </a:rPr>
              <a:t>ce vor avea loc </a:t>
            </a:r>
            <a:r>
              <a:rPr lang="ro-RO" sz="3000" b="1" spc="100" dirty="0" smtClean="0">
                <a:solidFill>
                  <a:srgbClr val="54BC9B"/>
                </a:solidFill>
              </a:rPr>
              <a:t>în </a:t>
            </a:r>
            <a:r>
              <a:rPr lang="ro-RO" sz="3000" b="1" spc="100" dirty="0">
                <a:solidFill>
                  <a:srgbClr val="54BC9B"/>
                </a:solidFill>
              </a:rPr>
              <a:t>zonele respective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09191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4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Aplicatie</a:t>
            </a:r>
            <a:r>
              <a:rPr lang="ro-RO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 </a:t>
            </a:r>
            <a:r>
              <a:rPr lang="ro-RO" sz="34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r>
              <a:rPr lang="pt-BR" sz="34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: Agricultur</a:t>
            </a:r>
            <a:r>
              <a:rPr lang="ro-RO" sz="3400" b="1" spc="600">
                <a:solidFill>
                  <a:schemeClr val="bg1"/>
                </a:solidFill>
                <a:ea typeface="Andale Mono" charset="0"/>
                <a:cs typeface="Andale Mono" charset="0"/>
              </a:rPr>
              <a:t>a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87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1977221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>
                <a:solidFill>
                  <a:srgbClr val="54BC9B"/>
                </a:solidFill>
              </a:rPr>
              <a:t>C</a:t>
            </a:r>
            <a:r>
              <a:rPr lang="ro-RO" sz="3000" b="1" u="sng" spc="100" dirty="0" err="1">
                <a:solidFill>
                  <a:srgbClr val="54BC9B"/>
                </a:solidFill>
              </a:rPr>
              <a:t>ultura</a:t>
            </a:r>
            <a:r>
              <a:rPr lang="ro-RO" sz="3000" b="1" u="sng" spc="100" dirty="0">
                <a:solidFill>
                  <a:srgbClr val="54BC9B"/>
                </a:solidFill>
              </a:rPr>
              <a:t> de varza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chemeClr val="bg1"/>
                </a:solidFill>
              </a:rPr>
              <a:t>Eliminarea </a:t>
            </a:r>
            <a:r>
              <a:rPr lang="ro-RO" sz="3000" b="1" spc="100" dirty="0" err="1">
                <a:solidFill>
                  <a:schemeClr val="bg1"/>
                </a:solidFill>
              </a:rPr>
              <a:t>daunatorilor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ro-RO" sz="3000" b="1" spc="100" dirty="0" smtClean="0">
                <a:solidFill>
                  <a:srgbClr val="54BC9B"/>
                </a:solidFill>
              </a:rPr>
              <a:t>muşcături </a:t>
            </a:r>
            <a:r>
              <a:rPr lang="ro-RO" sz="3000" b="1" spc="100" dirty="0">
                <a:solidFill>
                  <a:srgbClr val="54BC9B"/>
                </a:solidFill>
              </a:rPr>
              <a:t>pe varza</a:t>
            </a:r>
            <a:r>
              <a:rPr lang="pt-BR" sz="3000" b="1" spc="100" dirty="0">
                <a:solidFill>
                  <a:srgbClr val="54BC9B"/>
                </a:solidFill>
              </a:rPr>
              <a:t> (DELIA BRASSICAE) </a:t>
            </a:r>
          </a:p>
          <a:p>
            <a:r>
              <a:rPr lang="pt-BR" sz="3000" b="1" spc="100" dirty="0">
                <a:solidFill>
                  <a:schemeClr val="bg1"/>
                </a:solidFill>
              </a:rPr>
              <a:t>T</a:t>
            </a:r>
            <a:r>
              <a:rPr lang="ro-RO" sz="3000" b="1" spc="100" dirty="0" err="1">
                <a:solidFill>
                  <a:schemeClr val="bg1"/>
                </a:solidFill>
              </a:rPr>
              <a:t>ratament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pt-BR" sz="3000" b="1" spc="100" dirty="0">
                <a:solidFill>
                  <a:srgbClr val="54BC9B"/>
                </a:solidFill>
              </a:rPr>
              <a:t>IMIDAN  50 WP -  0,1     % -  s</a:t>
            </a:r>
            <a:r>
              <a:rPr lang="ro-RO" sz="3000" b="1" spc="100" dirty="0" smtClean="0">
                <a:solidFill>
                  <a:srgbClr val="54BC9B"/>
                </a:solidFill>
              </a:rPr>
              <a:t>oluţie </a:t>
            </a:r>
            <a:r>
              <a:rPr lang="ro-RO" sz="3000" b="1" spc="100" dirty="0">
                <a:solidFill>
                  <a:srgbClr val="54BC9B"/>
                </a:solidFill>
              </a:rPr>
              <a:t>sub forma de spray</a:t>
            </a:r>
            <a:r>
              <a:rPr lang="pt-BR" sz="3000" b="1" spc="100" dirty="0">
                <a:solidFill>
                  <a:srgbClr val="54BC9B"/>
                </a:solidFill>
              </a:rPr>
              <a:t>.</a:t>
            </a: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Produse pentru tratarea </a:t>
            </a:r>
            <a:r>
              <a:rPr lang="ro-RO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dăunătorilor</a:t>
            </a:r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Probleme pentru </a:t>
            </a:r>
            <a:r>
              <a:rPr lang="ro-RO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87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000" b="1" u="sng" spc="100" dirty="0">
                <a:solidFill>
                  <a:srgbClr val="54BC9B"/>
                </a:solidFill>
              </a:rPr>
              <a:t>Livezi de caise si piersici</a:t>
            </a:r>
            <a:r>
              <a:rPr lang="pt-BR" sz="3000" b="1" u="sng" spc="100" dirty="0">
                <a:solidFill>
                  <a:srgbClr val="54BC9B"/>
                </a:solidFill>
              </a:rPr>
              <a:t> </a:t>
            </a:r>
          </a:p>
          <a:p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chemeClr val="bg1"/>
                </a:solidFill>
              </a:rPr>
              <a:t>Eliminarea </a:t>
            </a:r>
            <a:r>
              <a:rPr lang="ro-RO" sz="3000" b="1" spc="100" dirty="0" smtClean="0">
                <a:solidFill>
                  <a:schemeClr val="bg1"/>
                </a:solidFill>
              </a:rPr>
              <a:t>dăunătorilor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ro-RO" sz="3000" b="1" spc="100" dirty="0" smtClean="0">
                <a:solidFill>
                  <a:srgbClr val="54BC9B"/>
                </a:solidFill>
              </a:rPr>
              <a:t>apariţia </a:t>
            </a:r>
            <a:r>
              <a:rPr lang="ro-RO" sz="3000" b="1" spc="100" dirty="0">
                <a:solidFill>
                  <a:srgbClr val="54BC9B"/>
                </a:solidFill>
              </a:rPr>
              <a:t>unor dungi</a:t>
            </a:r>
            <a:r>
              <a:rPr lang="pt-BR" sz="3000" b="1" spc="100" dirty="0">
                <a:solidFill>
                  <a:srgbClr val="54BC9B"/>
                </a:solidFill>
              </a:rPr>
              <a:t> </a:t>
            </a:r>
          </a:p>
          <a:p>
            <a:r>
              <a:rPr lang="pt-BR" sz="3000" b="1" spc="100" dirty="0">
                <a:solidFill>
                  <a:schemeClr val="bg1"/>
                </a:solidFill>
              </a:rPr>
              <a:t>T</a:t>
            </a:r>
            <a:r>
              <a:rPr lang="ro-RO" sz="3000" b="1" spc="100" dirty="0" err="1">
                <a:solidFill>
                  <a:schemeClr val="bg1"/>
                </a:solidFill>
              </a:rPr>
              <a:t>ratament</a:t>
            </a:r>
            <a:r>
              <a:rPr lang="pt-BR" sz="3000" b="1" spc="100" dirty="0">
                <a:solidFill>
                  <a:srgbClr val="54BC9B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Un amestec bazat pe</a:t>
            </a:r>
            <a:r>
              <a:rPr lang="pt-BR" sz="3000" b="1" spc="100" dirty="0">
                <a:solidFill>
                  <a:srgbClr val="54BC9B"/>
                </a:solidFill>
              </a:rPr>
              <a:t> CYPERGUARD, DITHANE, EFORIA </a:t>
            </a:r>
            <a:r>
              <a:rPr lang="ro-RO" sz="3000" b="1" spc="100" dirty="0">
                <a:solidFill>
                  <a:srgbClr val="54BC9B"/>
                </a:solidFill>
              </a:rPr>
              <a:t>si</a:t>
            </a:r>
            <a:r>
              <a:rPr lang="pt-BR" sz="3000" b="1" spc="100" dirty="0">
                <a:solidFill>
                  <a:srgbClr val="54BC9B"/>
                </a:solidFill>
              </a:rPr>
              <a:t> ROVRAL 500.</a:t>
            </a:r>
          </a:p>
          <a:p>
            <a:pPr algn="ctr"/>
            <a:endParaRPr lang="pt-BR" sz="3000" b="1" spc="100" dirty="0">
              <a:solidFill>
                <a:srgbClr val="54BC9B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Produse pentru tratarea </a:t>
            </a:r>
            <a:r>
              <a:rPr lang="ro-RO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dăunătorilor</a:t>
            </a:r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/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Probleme pentru </a:t>
            </a:r>
            <a:r>
              <a:rPr lang="ro-RO" sz="3000" b="1" spc="600" dirty="0" err="1">
                <a:solidFill>
                  <a:schemeClr val="bg1"/>
                </a:solidFill>
                <a:ea typeface="Andale Mono" charset="0"/>
                <a:cs typeface="Andale Mono" charset="0"/>
              </a:rPr>
              <a:t>drone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5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BC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34000" y="260649"/>
            <a:ext cx="8676000" cy="6372000"/>
          </a:xfrm>
          <a:prstGeom prst="rect">
            <a:avLst/>
          </a:prstGeom>
          <a:solidFill>
            <a:srgbClr val="2C3C4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t-BR" sz="1200" dirty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t-BR" sz="5500" b="1" spc="600" dirty="0">
                <a:solidFill>
                  <a:srgbClr val="2C3C4F"/>
                </a:solidFill>
                <a:latin typeface="+mj-lt"/>
                <a:ea typeface="Andale Mono" charset="0"/>
                <a:cs typeface="Andale Mono" charset="0"/>
              </a:rPr>
              <a:t>?</a:t>
            </a:r>
          </a:p>
          <a:p>
            <a:pPr marL="0" indent="0" algn="just">
              <a:buFont typeface="Arial" pitchFamily="34" charset="0"/>
              <a:buNone/>
            </a:pPr>
            <a:endParaRPr lang="pt-BR" u="sng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83568" y="2078846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u="sng" spc="100" dirty="0">
                <a:solidFill>
                  <a:srgbClr val="54BC9B"/>
                </a:solidFill>
              </a:rPr>
              <a:t>V</a:t>
            </a:r>
            <a:r>
              <a:rPr lang="ro-RO" sz="3000" b="1" u="sng" spc="100" dirty="0" smtClean="0">
                <a:solidFill>
                  <a:srgbClr val="54BC9B"/>
                </a:solidFill>
              </a:rPr>
              <a:t>iţa </a:t>
            </a:r>
            <a:r>
              <a:rPr lang="ro-RO" sz="3000" b="1" u="sng" spc="100" dirty="0">
                <a:solidFill>
                  <a:srgbClr val="54BC9B"/>
                </a:solidFill>
              </a:rPr>
              <a:t>de vie</a:t>
            </a:r>
            <a:endParaRPr lang="pt-BR" sz="3000" b="1" u="sng" spc="100" dirty="0">
              <a:solidFill>
                <a:srgbClr val="54BC9B"/>
              </a:solidFill>
            </a:endParaRPr>
          </a:p>
          <a:p>
            <a:endParaRPr lang="pt-BR" sz="3000" b="1" u="sng" spc="100" dirty="0">
              <a:solidFill>
                <a:srgbClr val="54BC9B"/>
              </a:solidFill>
            </a:endParaRPr>
          </a:p>
          <a:p>
            <a:r>
              <a:rPr lang="ro-RO" sz="3000" b="1" spc="100" dirty="0">
                <a:solidFill>
                  <a:schemeClr val="bg1"/>
                </a:solidFill>
              </a:rPr>
              <a:t>Controlul bolii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pete</a:t>
            </a:r>
            <a:r>
              <a:rPr lang="pt-BR" sz="3000" b="1" spc="100" dirty="0">
                <a:solidFill>
                  <a:srgbClr val="54BC9B"/>
                </a:solidFill>
              </a:rPr>
              <a:t>, </a:t>
            </a:r>
            <a:r>
              <a:rPr lang="ro-RO" sz="3000" b="1" spc="100" dirty="0">
                <a:solidFill>
                  <a:srgbClr val="54BC9B"/>
                </a:solidFill>
              </a:rPr>
              <a:t>formarea de mucegai gri pe struguri.</a:t>
            </a:r>
            <a:endParaRPr lang="pt-BR" sz="3000" b="1" spc="100" dirty="0">
              <a:solidFill>
                <a:srgbClr val="54BC9B"/>
              </a:solidFill>
            </a:endParaRPr>
          </a:p>
          <a:p>
            <a:r>
              <a:rPr lang="pt-BR" sz="3000" b="1" spc="100" dirty="0">
                <a:solidFill>
                  <a:schemeClr val="bg1"/>
                </a:solidFill>
              </a:rPr>
              <a:t>Tr</a:t>
            </a:r>
            <a:r>
              <a:rPr lang="ro-RO" sz="3000" b="1" spc="100" dirty="0" err="1">
                <a:solidFill>
                  <a:schemeClr val="bg1"/>
                </a:solidFill>
              </a:rPr>
              <a:t>atament</a:t>
            </a:r>
            <a:r>
              <a:rPr lang="pt-BR" sz="3000" b="1" spc="100" dirty="0">
                <a:solidFill>
                  <a:schemeClr val="bg1"/>
                </a:solidFill>
              </a:rPr>
              <a:t>: </a:t>
            </a:r>
            <a:r>
              <a:rPr lang="ro-RO" sz="3000" b="1" spc="100" dirty="0">
                <a:solidFill>
                  <a:srgbClr val="54BC9B"/>
                </a:solidFill>
              </a:rPr>
              <a:t>Un amestec bazat pe </a:t>
            </a:r>
            <a:r>
              <a:rPr lang="pt-BR" sz="3000" b="1" spc="100" dirty="0">
                <a:solidFill>
                  <a:srgbClr val="54BC9B"/>
                </a:solidFill>
              </a:rPr>
              <a:t>CURZATE MANOX, TOPSIN </a:t>
            </a:r>
            <a:r>
              <a:rPr lang="ro-RO" sz="3000" b="1" spc="100" dirty="0">
                <a:solidFill>
                  <a:srgbClr val="54BC9B"/>
                </a:solidFill>
              </a:rPr>
              <a:t>si</a:t>
            </a:r>
            <a:r>
              <a:rPr lang="pt-BR" sz="3000" b="1" spc="100" dirty="0">
                <a:solidFill>
                  <a:srgbClr val="54BC9B"/>
                </a:solidFill>
              </a:rPr>
              <a:t> APOLLO.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67672" y="509191"/>
            <a:ext cx="84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Pr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oduse pentru tratarea </a:t>
            </a:r>
            <a:r>
              <a:rPr lang="ro-RO" sz="3000" b="1" spc="600" dirty="0" smtClean="0">
                <a:solidFill>
                  <a:schemeClr val="bg1"/>
                </a:solidFill>
                <a:ea typeface="Andale Mono" charset="0"/>
                <a:cs typeface="Andale Mono" charset="0"/>
              </a:rPr>
              <a:t>dăunătorilor/Probleme </a:t>
            </a:r>
            <a:r>
              <a:rPr lang="ro-RO" sz="3000" b="1" spc="600" dirty="0">
                <a:solidFill>
                  <a:schemeClr val="bg1"/>
                </a:solidFill>
                <a:ea typeface="Andale Mono" charset="0"/>
                <a:cs typeface="Andale Mono" charset="0"/>
              </a:rPr>
              <a:t>pentru drone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268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385</Words>
  <Application>Microsoft Office PowerPoint</Application>
  <PresentationFormat>On-screen Show (4:3)</PresentationFormat>
  <Paragraphs>86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User</cp:lastModifiedBy>
  <cp:revision>44</cp:revision>
  <dcterms:created xsi:type="dcterms:W3CDTF">2017-03-08T21:43:37Z</dcterms:created>
  <dcterms:modified xsi:type="dcterms:W3CDTF">2018-01-19T12:22:16Z</dcterms:modified>
</cp:coreProperties>
</file>